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2"/>
  </p:notesMasterIdLst>
  <p:sldIdLst>
    <p:sldId id="256" r:id="rId2"/>
    <p:sldId id="257" r:id="rId3"/>
    <p:sldId id="258" r:id="rId4"/>
    <p:sldId id="259" r:id="rId5"/>
    <p:sldId id="264" r:id="rId6"/>
    <p:sldId id="265" r:id="rId7"/>
    <p:sldId id="260" r:id="rId8"/>
    <p:sldId id="263" r:id="rId9"/>
    <p:sldId id="261" r:id="rId10"/>
    <p:sldId id="262"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660"/>
  </p:normalViewPr>
  <p:slideViewPr>
    <p:cSldViewPr snapToGrid="0">
      <p:cViewPr varScale="1">
        <p:scale>
          <a:sx n="70" d="100"/>
          <a:sy n="70" d="100"/>
        </p:scale>
        <p:origin x="738"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2CA36DF-B648-47E8-996C-84A440402EDA}" type="datetimeFigureOut">
              <a:rPr lang="en-US" smtClean="0"/>
              <a:t>11/4/2019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E738482-355C-4390-8801-405FFCD3648A}" type="slidenum">
              <a:rPr lang="en-US" smtClean="0"/>
              <a:t>‹#›</a:t>
            </a:fld>
            <a:endParaRPr lang="en-US"/>
          </a:p>
        </p:txBody>
      </p:sp>
    </p:spTree>
    <p:extLst>
      <p:ext uri="{BB962C8B-B14F-4D97-AF65-F5344CB8AC3E}">
        <p14:creationId xmlns:p14="http://schemas.microsoft.com/office/powerpoint/2010/main" val="29440087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smtClean="0"/>
              <a:t>This slide is</a:t>
            </a:r>
            <a:r>
              <a:rPr lang="en-US" baseline="0" dirty="0" smtClean="0"/>
              <a:t> a table of contents detailing what will be in this presentation.</a:t>
            </a:r>
            <a:endParaRPr lang="en-US" dirty="0"/>
          </a:p>
        </p:txBody>
      </p:sp>
      <p:sp>
        <p:nvSpPr>
          <p:cNvPr id="4" name="Slide Number Placeholder 3"/>
          <p:cNvSpPr>
            <a:spLocks noGrp="1"/>
          </p:cNvSpPr>
          <p:nvPr>
            <p:ph type="sldNum" sz="quarter" idx="10"/>
          </p:nvPr>
        </p:nvSpPr>
        <p:spPr/>
        <p:txBody>
          <a:bodyPr/>
          <a:lstStyle/>
          <a:p>
            <a:fld id="{9E738482-355C-4390-8801-405FFCD3648A}" type="slidenum">
              <a:rPr lang="en-US" smtClean="0"/>
              <a:t>2</a:t>
            </a:fld>
            <a:endParaRPr lang="en-US"/>
          </a:p>
        </p:txBody>
      </p:sp>
    </p:spTree>
    <p:extLst>
      <p:ext uri="{BB962C8B-B14F-4D97-AF65-F5344CB8AC3E}">
        <p14:creationId xmlns:p14="http://schemas.microsoft.com/office/powerpoint/2010/main" val="3924992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smtClean="0"/>
              <a:t>Revenue is an essential measure that is used by investors when assessing the financial position of a company.</a:t>
            </a:r>
          </a:p>
          <a:p>
            <a:pPr marL="171450" indent="-171450">
              <a:buFont typeface="Arial" panose="020B0604020202020204" pitchFamily="34" charset="0"/>
              <a:buChar char="•"/>
            </a:pPr>
            <a:r>
              <a:rPr lang="en-US" dirty="0" smtClean="0"/>
              <a:t>Revenue is recognized when a crucial event has happened, and the amount in question can be measured to the company.</a:t>
            </a:r>
          </a:p>
          <a:p>
            <a:pPr marL="171450" indent="-171450">
              <a:buFont typeface="Arial" panose="020B0604020202020204" pitchFamily="34" charset="0"/>
              <a:buChar char="•"/>
            </a:pPr>
            <a:r>
              <a:rPr lang="en-US" sz="1200" b="0" i="0" kern="1200" dirty="0" smtClean="0">
                <a:solidFill>
                  <a:schemeClr val="tx1"/>
                </a:solidFill>
                <a:effectLst/>
                <a:latin typeface="+mn-lt"/>
                <a:ea typeface="+mn-ea"/>
                <a:cs typeface="+mn-cs"/>
              </a:rPr>
              <a:t>For instance, revenue accounting is straightforward when a product is sold, and the revenue is recognized when the customer pays for the product. </a:t>
            </a:r>
            <a:endParaRPr lang="en-US" dirty="0"/>
          </a:p>
        </p:txBody>
      </p:sp>
      <p:sp>
        <p:nvSpPr>
          <p:cNvPr id="4" name="Slide Number Placeholder 3"/>
          <p:cNvSpPr>
            <a:spLocks noGrp="1"/>
          </p:cNvSpPr>
          <p:nvPr>
            <p:ph type="sldNum" sz="quarter" idx="10"/>
          </p:nvPr>
        </p:nvSpPr>
        <p:spPr/>
        <p:txBody>
          <a:bodyPr/>
          <a:lstStyle/>
          <a:p>
            <a:fld id="{9E738482-355C-4390-8801-405FFCD3648A}" type="slidenum">
              <a:rPr lang="en-US" smtClean="0"/>
              <a:t>3</a:t>
            </a:fld>
            <a:endParaRPr lang="en-US"/>
          </a:p>
        </p:txBody>
      </p:sp>
    </p:spTree>
    <p:extLst>
      <p:ext uri="{BB962C8B-B14F-4D97-AF65-F5344CB8AC3E}">
        <p14:creationId xmlns:p14="http://schemas.microsoft.com/office/powerpoint/2010/main" val="28333503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smtClean="0"/>
              <a:t>The financial Accounting Standards Board (FASB) defines a contract as an agreement involving</a:t>
            </a:r>
            <a:r>
              <a:rPr lang="en-US" baseline="0" dirty="0" smtClean="0"/>
              <a:t> at least two </a:t>
            </a:r>
            <a:r>
              <a:rPr lang="en-US" dirty="0" smtClean="0"/>
              <a:t>parties that leads</a:t>
            </a:r>
            <a:r>
              <a:rPr lang="en-US" baseline="0" dirty="0" smtClean="0"/>
              <a:t> to enforceable obligations and rights. Parties involved must approve a contract and be committed to satisfy the obligations.</a:t>
            </a:r>
          </a:p>
          <a:p>
            <a:pPr marL="171450" indent="-171450">
              <a:buFont typeface="Arial" panose="020B0604020202020204" pitchFamily="34" charset="0"/>
              <a:buChar char="•"/>
            </a:pPr>
            <a:r>
              <a:rPr lang="en-US" sz="1200" b="0" i="0" kern="1200" dirty="0" smtClean="0">
                <a:solidFill>
                  <a:schemeClr val="tx1"/>
                </a:solidFill>
                <a:effectLst/>
                <a:latin typeface="+mn-lt"/>
                <a:ea typeface="+mn-ea"/>
                <a:cs typeface="+mn-cs"/>
              </a:rPr>
              <a:t>Performance obligations are similar to deliverables, or features of a contract in the current guidance. It includes the activities of an entity that makes it earn revenue.</a:t>
            </a:r>
          </a:p>
          <a:p>
            <a:pPr marL="171450" indent="-171450">
              <a:buFont typeface="Arial" panose="020B0604020202020204" pitchFamily="34" charset="0"/>
              <a:buChar char="•"/>
            </a:pPr>
            <a:r>
              <a:rPr lang="en-US" sz="1200" b="0" i="0" kern="1200" dirty="0" smtClean="0">
                <a:solidFill>
                  <a:schemeClr val="tx1"/>
                </a:solidFill>
                <a:effectLst/>
                <a:latin typeface="+mn-lt"/>
                <a:ea typeface="+mn-ea"/>
                <a:cs typeface="+mn-cs"/>
              </a:rPr>
              <a:t>The transaction price is the sum in</a:t>
            </a:r>
            <a:r>
              <a:rPr lang="en-US" sz="1200" b="0" i="0" kern="1200" baseline="0" dirty="0" smtClean="0">
                <a:solidFill>
                  <a:schemeClr val="tx1"/>
                </a:solidFill>
                <a:effectLst/>
                <a:latin typeface="+mn-lt"/>
                <a:ea typeface="+mn-ea"/>
                <a:cs typeface="+mn-cs"/>
              </a:rPr>
              <a:t> question such as </a:t>
            </a:r>
            <a:r>
              <a:rPr lang="en-US" sz="1200" b="0" i="0" kern="1200" dirty="0" smtClean="0">
                <a:solidFill>
                  <a:schemeClr val="tx1"/>
                </a:solidFill>
                <a:effectLst/>
                <a:latin typeface="+mn-lt"/>
                <a:ea typeface="+mn-ea"/>
                <a:cs typeface="+mn-cs"/>
              </a:rPr>
              <a:t>payments that an entity expects to be eligible for transferring the promised goods and services to its customers, excluding amounts collected on behalf of third parties. </a:t>
            </a:r>
          </a:p>
          <a:p>
            <a:pPr marL="171450" indent="-171450">
              <a:buFont typeface="Arial" panose="020B0604020202020204" pitchFamily="34" charset="0"/>
              <a:buChar char="•"/>
            </a:pPr>
            <a:r>
              <a:rPr lang="en-US" sz="1200" b="0" i="0" kern="1200" baseline="0" dirty="0" smtClean="0">
                <a:solidFill>
                  <a:schemeClr val="tx1"/>
                </a:solidFill>
                <a:effectLst/>
                <a:latin typeface="+mn-lt"/>
                <a:ea typeface="+mn-ea"/>
                <a:cs typeface="+mn-cs"/>
              </a:rPr>
              <a:t>A seller allocates </a:t>
            </a:r>
            <a:r>
              <a:rPr lang="en-US" sz="1200" b="0" i="0" kern="1200" dirty="0" smtClean="0">
                <a:solidFill>
                  <a:schemeClr val="tx1"/>
                </a:solidFill>
                <a:effectLst/>
                <a:latin typeface="+mn-lt"/>
                <a:ea typeface="+mn-ea"/>
                <a:cs typeface="+mn-cs"/>
              </a:rPr>
              <a:t>the transaction fee to each performance obligation based on their standalone selling prices if a contract has more than one performance obligation.</a:t>
            </a:r>
          </a:p>
          <a:p>
            <a:pPr marL="171450" indent="-171450">
              <a:buFont typeface="Arial" panose="020B0604020202020204" pitchFamily="34" charset="0"/>
              <a:buChar char="•"/>
            </a:pPr>
            <a:r>
              <a:rPr lang="en-US" sz="1200" b="0" i="0" kern="1200" dirty="0" smtClean="0">
                <a:solidFill>
                  <a:schemeClr val="tx1"/>
                </a:solidFill>
                <a:effectLst/>
                <a:latin typeface="+mn-lt"/>
                <a:ea typeface="+mn-ea"/>
                <a:cs typeface="+mn-cs"/>
              </a:rPr>
              <a:t>An entity should recognize revenue when or as it satisfies a performance obligation by transferring a good or service to a customer.</a:t>
            </a:r>
            <a:endParaRPr lang="en-US" baseline="0" dirty="0" smtClean="0"/>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9E738482-355C-4390-8801-405FFCD3648A}" type="slidenum">
              <a:rPr lang="en-US" smtClean="0"/>
              <a:t>4</a:t>
            </a:fld>
            <a:endParaRPr lang="en-US"/>
          </a:p>
        </p:txBody>
      </p:sp>
    </p:spTree>
    <p:extLst>
      <p:ext uri="{BB962C8B-B14F-4D97-AF65-F5344CB8AC3E}">
        <p14:creationId xmlns:p14="http://schemas.microsoft.com/office/powerpoint/2010/main" val="12998028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200" b="0" i="0" kern="1200" dirty="0" smtClean="0">
                <a:solidFill>
                  <a:schemeClr val="tx1"/>
                </a:solidFill>
                <a:effectLst/>
                <a:latin typeface="+mn-lt"/>
                <a:ea typeface="+mn-ea"/>
                <a:cs typeface="+mn-cs"/>
              </a:rPr>
              <a:t>Revenues can be recognized on a sales basis, percentage of completion, cost recoverability and installment.</a:t>
            </a:r>
          </a:p>
          <a:p>
            <a:pPr marL="171450" indent="-171450">
              <a:buFont typeface="Arial" panose="020B0604020202020204" pitchFamily="34" charset="0"/>
              <a:buChar char="•"/>
            </a:pPr>
            <a:r>
              <a:rPr lang="en-US" sz="1200" b="0" i="0" kern="1200" dirty="0" smtClean="0">
                <a:solidFill>
                  <a:schemeClr val="tx1"/>
                </a:solidFill>
                <a:effectLst/>
                <a:latin typeface="+mn-lt"/>
                <a:ea typeface="+mn-ea"/>
                <a:cs typeface="+mn-cs"/>
              </a:rPr>
              <a:t>Using the sales basis method, revenue is recognized at the moment the goods or services are transferred to the buyer.</a:t>
            </a:r>
          </a:p>
          <a:p>
            <a:pPr marL="171450" indent="-171450">
              <a:buFont typeface="Arial" panose="020B0604020202020204" pitchFamily="34" charset="0"/>
              <a:buChar char="•"/>
            </a:pPr>
            <a:r>
              <a:rPr lang="en-US" sz="1200" b="0" i="0" kern="1200" dirty="0" smtClean="0">
                <a:solidFill>
                  <a:schemeClr val="tx1"/>
                </a:solidFill>
                <a:effectLst/>
                <a:latin typeface="+mn-lt"/>
                <a:ea typeface="+mn-ea"/>
                <a:cs typeface="+mn-cs"/>
              </a:rPr>
              <a:t>In that case, revenue is not recognized even if cash is received before the transaction is complete. </a:t>
            </a:r>
            <a:endParaRPr lang="en-US" dirty="0"/>
          </a:p>
        </p:txBody>
      </p:sp>
      <p:sp>
        <p:nvSpPr>
          <p:cNvPr id="4" name="Slide Number Placeholder 3"/>
          <p:cNvSpPr>
            <a:spLocks noGrp="1"/>
          </p:cNvSpPr>
          <p:nvPr>
            <p:ph type="sldNum" sz="quarter" idx="10"/>
          </p:nvPr>
        </p:nvSpPr>
        <p:spPr/>
        <p:txBody>
          <a:bodyPr/>
          <a:lstStyle/>
          <a:p>
            <a:fld id="{9E738482-355C-4390-8801-405FFCD3648A}" type="slidenum">
              <a:rPr lang="en-US" smtClean="0"/>
              <a:t>5</a:t>
            </a:fld>
            <a:endParaRPr lang="en-US"/>
          </a:p>
        </p:txBody>
      </p:sp>
    </p:spTree>
    <p:extLst>
      <p:ext uri="{BB962C8B-B14F-4D97-AF65-F5344CB8AC3E}">
        <p14:creationId xmlns:p14="http://schemas.microsoft.com/office/powerpoint/2010/main" val="38639773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200" b="0" i="0" kern="1200" dirty="0" smtClean="0">
                <a:solidFill>
                  <a:schemeClr val="tx1"/>
                </a:solidFill>
                <a:effectLst/>
                <a:latin typeface="+mn-lt"/>
                <a:ea typeface="+mn-ea"/>
                <a:cs typeface="+mn-cs"/>
              </a:rPr>
              <a:t>Buyback agreement means that a company sells a product and agrees to buy it back after some time. If buyback price covers all costs of the inventory plus related holding costs, the inventory remains on the seller's books. </a:t>
            </a:r>
          </a:p>
          <a:p>
            <a:pPr marL="171450" indent="-171450">
              <a:buFont typeface="Arial" panose="020B0604020202020204" pitchFamily="34" charset="0"/>
              <a:buChar char="•"/>
            </a:pPr>
            <a:r>
              <a:rPr lang="en-US" sz="1200" b="0" i="0" kern="1200" dirty="0" smtClean="0">
                <a:solidFill>
                  <a:schemeClr val="tx1"/>
                </a:solidFill>
                <a:effectLst/>
                <a:latin typeface="+mn-lt"/>
                <a:ea typeface="+mn-ea"/>
                <a:cs typeface="+mn-cs"/>
              </a:rPr>
              <a:t> Companies which cannot reasonably estimate the amount of future returns and/or have extremely high rates of returns should recognize revenues only when the right to return expires. </a:t>
            </a:r>
            <a:endParaRPr lang="en-US" dirty="0"/>
          </a:p>
        </p:txBody>
      </p:sp>
      <p:sp>
        <p:nvSpPr>
          <p:cNvPr id="4" name="Slide Number Placeholder 3"/>
          <p:cNvSpPr>
            <a:spLocks noGrp="1"/>
          </p:cNvSpPr>
          <p:nvPr>
            <p:ph type="sldNum" sz="quarter" idx="10"/>
          </p:nvPr>
        </p:nvSpPr>
        <p:spPr/>
        <p:txBody>
          <a:bodyPr/>
          <a:lstStyle/>
          <a:p>
            <a:fld id="{9E738482-355C-4390-8801-405FFCD3648A}" type="slidenum">
              <a:rPr lang="en-US" smtClean="0"/>
              <a:t>6</a:t>
            </a:fld>
            <a:endParaRPr lang="en-US"/>
          </a:p>
        </p:txBody>
      </p:sp>
    </p:spTree>
    <p:extLst>
      <p:ext uri="{BB962C8B-B14F-4D97-AF65-F5344CB8AC3E}">
        <p14:creationId xmlns:p14="http://schemas.microsoft.com/office/powerpoint/2010/main" val="19836612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smtClean="0"/>
              <a:t>Most departments within an organization will be affected by the new standards and hence implementation will include a departmental approach.</a:t>
            </a:r>
          </a:p>
          <a:p>
            <a:pPr marL="171450" indent="-171450">
              <a:buFont typeface="Arial" panose="020B0604020202020204" pitchFamily="34" charset="0"/>
              <a:buChar char="•"/>
            </a:pPr>
            <a:r>
              <a:rPr lang="en-US" dirty="0" smtClean="0"/>
              <a:t>The number of performance obligations in the contract may influence</a:t>
            </a:r>
            <a:r>
              <a:rPr lang="en-US" baseline="0" dirty="0" smtClean="0"/>
              <a:t> revenue recognition timing.</a:t>
            </a:r>
          </a:p>
          <a:p>
            <a:pPr marL="171450" indent="-171450">
              <a:buFont typeface="Arial" panose="020B0604020202020204" pitchFamily="34" charset="0"/>
              <a:buChar char="•"/>
            </a:pPr>
            <a:r>
              <a:rPr lang="en-US" baseline="0" dirty="0" smtClean="0"/>
              <a:t>Existing contracts may be changed and new ones must follow the set standards. </a:t>
            </a:r>
          </a:p>
          <a:p>
            <a:pPr marL="171450" indent="-171450">
              <a:buFont typeface="Arial" panose="020B0604020202020204" pitchFamily="34" charset="0"/>
              <a:buChar char="•"/>
            </a:pPr>
            <a:r>
              <a:rPr lang="en-US" baseline="0" dirty="0" smtClean="0"/>
              <a:t>Financial statements and tax obligations may change due to the changes in timing of recognizing revenue. </a:t>
            </a:r>
            <a:endParaRPr lang="en-US" dirty="0"/>
          </a:p>
        </p:txBody>
      </p:sp>
      <p:sp>
        <p:nvSpPr>
          <p:cNvPr id="4" name="Slide Number Placeholder 3"/>
          <p:cNvSpPr>
            <a:spLocks noGrp="1"/>
          </p:cNvSpPr>
          <p:nvPr>
            <p:ph type="sldNum" sz="quarter" idx="10"/>
          </p:nvPr>
        </p:nvSpPr>
        <p:spPr/>
        <p:txBody>
          <a:bodyPr/>
          <a:lstStyle/>
          <a:p>
            <a:fld id="{9E738482-355C-4390-8801-405FFCD3648A}" type="slidenum">
              <a:rPr lang="en-US" smtClean="0"/>
              <a:t>7</a:t>
            </a:fld>
            <a:endParaRPr lang="en-US"/>
          </a:p>
        </p:txBody>
      </p:sp>
    </p:spTree>
    <p:extLst>
      <p:ext uri="{BB962C8B-B14F-4D97-AF65-F5344CB8AC3E}">
        <p14:creationId xmlns:p14="http://schemas.microsoft.com/office/powerpoint/2010/main" val="10516340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mn-lt"/>
                <a:ea typeface="+mn-ea"/>
                <a:cs typeface="+mn-cs"/>
              </a:rPr>
              <a:t>The standards are essential to a business as by showing revenue when it is earned, connected to the expense that was necessary to earn the revenue, a small business owner can much more easily see how profitable certain lines of their</a:t>
            </a:r>
            <a:r>
              <a:rPr lang="en-US" sz="1200" b="0" i="0" kern="1200" baseline="0" dirty="0" smtClean="0">
                <a:solidFill>
                  <a:schemeClr val="tx1"/>
                </a:solidFill>
                <a:effectLst/>
                <a:latin typeface="+mn-lt"/>
                <a:ea typeface="+mn-ea"/>
                <a:cs typeface="+mn-cs"/>
              </a:rPr>
              <a:t> business are.</a:t>
            </a:r>
          </a:p>
          <a:p>
            <a:r>
              <a:rPr lang="en-US" sz="1200" b="0" i="0" kern="1200" dirty="0" smtClean="0">
                <a:solidFill>
                  <a:schemeClr val="tx1"/>
                </a:solidFill>
                <a:effectLst/>
                <a:latin typeface="+mn-lt"/>
                <a:ea typeface="+mn-ea"/>
                <a:cs typeface="+mn-cs"/>
              </a:rPr>
              <a:t>The standards ensure that a business maintains credibility of their finances. It is important to maintain credibility for finances. Financial reporting helps keep the</a:t>
            </a:r>
            <a:r>
              <a:rPr lang="en-US" sz="1200" b="0" i="0" kern="1200" baseline="0" dirty="0" smtClean="0">
                <a:solidFill>
                  <a:schemeClr val="tx1"/>
                </a:solidFill>
                <a:effectLst/>
                <a:latin typeface="+mn-lt"/>
                <a:ea typeface="+mn-ea"/>
                <a:cs typeface="+mn-cs"/>
              </a:rPr>
              <a:t> </a:t>
            </a:r>
            <a:r>
              <a:rPr lang="en-US" sz="1200" b="0" i="0" kern="1200" dirty="0" smtClean="0">
                <a:solidFill>
                  <a:schemeClr val="tx1"/>
                </a:solidFill>
                <a:effectLst/>
                <a:latin typeface="+mn-lt"/>
                <a:ea typeface="+mn-ea"/>
                <a:cs typeface="+mn-cs"/>
              </a:rPr>
              <a:t>transactions aligned.</a:t>
            </a:r>
          </a:p>
          <a:p>
            <a:r>
              <a:rPr lang="en-US" sz="1200" b="0" i="0" kern="1200" dirty="0" smtClean="0">
                <a:solidFill>
                  <a:schemeClr val="tx1"/>
                </a:solidFill>
                <a:effectLst/>
                <a:latin typeface="+mn-lt"/>
                <a:ea typeface="+mn-ea"/>
                <a:cs typeface="+mn-cs"/>
              </a:rPr>
              <a:t>The financial health of a business can be easily known</a:t>
            </a:r>
            <a:r>
              <a:rPr lang="en-US" sz="1200" b="0" i="0" kern="1200" baseline="0" dirty="0" smtClean="0">
                <a:solidFill>
                  <a:schemeClr val="tx1"/>
                </a:solidFill>
                <a:effectLst/>
                <a:latin typeface="+mn-lt"/>
                <a:ea typeface="+mn-ea"/>
                <a:cs typeface="+mn-cs"/>
              </a:rPr>
              <a:t> since revenues are recognized on the income statements when they are realized.</a:t>
            </a:r>
            <a:endParaRPr lang="en-US" dirty="0"/>
          </a:p>
        </p:txBody>
      </p:sp>
      <p:sp>
        <p:nvSpPr>
          <p:cNvPr id="4" name="Slide Number Placeholder 3"/>
          <p:cNvSpPr>
            <a:spLocks noGrp="1"/>
          </p:cNvSpPr>
          <p:nvPr>
            <p:ph type="sldNum" sz="quarter" idx="10"/>
          </p:nvPr>
        </p:nvSpPr>
        <p:spPr/>
        <p:txBody>
          <a:bodyPr/>
          <a:lstStyle/>
          <a:p>
            <a:fld id="{9E738482-355C-4390-8801-405FFCD3648A}" type="slidenum">
              <a:rPr lang="en-US" smtClean="0"/>
              <a:t>8</a:t>
            </a:fld>
            <a:endParaRPr lang="en-US"/>
          </a:p>
        </p:txBody>
      </p:sp>
    </p:spTree>
    <p:extLst>
      <p:ext uri="{BB962C8B-B14F-4D97-AF65-F5344CB8AC3E}">
        <p14:creationId xmlns:p14="http://schemas.microsoft.com/office/powerpoint/2010/main" val="36162968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new Revenue Recognition Standards are important in business as they will bring uniformity in the recognition of revenue among businesses. </a:t>
            </a:r>
          </a:p>
          <a:p>
            <a:r>
              <a:rPr lang="en-US" dirty="0" smtClean="0"/>
              <a:t>Businesses now have clearly defined regulations that guide them on</a:t>
            </a:r>
            <a:r>
              <a:rPr lang="en-US" baseline="0" dirty="0" smtClean="0"/>
              <a:t> how they are supposed to do the recognition.</a:t>
            </a:r>
          </a:p>
          <a:p>
            <a:r>
              <a:rPr lang="en-US" baseline="0" dirty="0" smtClean="0"/>
              <a:t>The impact of the new standards will continue to be felt by businesses, and in the long run, the standards will prove to be effective and beneficial.</a:t>
            </a:r>
            <a:endParaRPr lang="en-US" dirty="0"/>
          </a:p>
        </p:txBody>
      </p:sp>
      <p:sp>
        <p:nvSpPr>
          <p:cNvPr id="4" name="Slide Number Placeholder 3"/>
          <p:cNvSpPr>
            <a:spLocks noGrp="1"/>
          </p:cNvSpPr>
          <p:nvPr>
            <p:ph type="sldNum" sz="quarter" idx="10"/>
          </p:nvPr>
        </p:nvSpPr>
        <p:spPr/>
        <p:txBody>
          <a:bodyPr/>
          <a:lstStyle/>
          <a:p>
            <a:fld id="{9E738482-355C-4390-8801-405FFCD3648A}" type="slidenum">
              <a:rPr lang="en-US" smtClean="0"/>
              <a:t>9</a:t>
            </a:fld>
            <a:endParaRPr lang="en-US"/>
          </a:p>
        </p:txBody>
      </p:sp>
    </p:spTree>
    <p:extLst>
      <p:ext uri="{BB962C8B-B14F-4D97-AF65-F5344CB8AC3E}">
        <p14:creationId xmlns:p14="http://schemas.microsoft.com/office/powerpoint/2010/main" val="39300657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are the references that have been used in this paper.</a:t>
            </a:r>
            <a:endParaRPr lang="en-US" dirty="0"/>
          </a:p>
        </p:txBody>
      </p:sp>
      <p:sp>
        <p:nvSpPr>
          <p:cNvPr id="4" name="Slide Number Placeholder 3"/>
          <p:cNvSpPr>
            <a:spLocks noGrp="1"/>
          </p:cNvSpPr>
          <p:nvPr>
            <p:ph type="sldNum" sz="quarter" idx="10"/>
          </p:nvPr>
        </p:nvSpPr>
        <p:spPr/>
        <p:txBody>
          <a:bodyPr/>
          <a:lstStyle/>
          <a:p>
            <a:fld id="{9E738482-355C-4390-8801-405FFCD3648A}" type="slidenum">
              <a:rPr lang="en-US" smtClean="0"/>
              <a:t>10</a:t>
            </a:fld>
            <a:endParaRPr lang="en-US"/>
          </a:p>
        </p:txBody>
      </p:sp>
    </p:spTree>
    <p:extLst>
      <p:ext uri="{BB962C8B-B14F-4D97-AF65-F5344CB8AC3E}">
        <p14:creationId xmlns:p14="http://schemas.microsoft.com/office/powerpoint/2010/main" val="89540658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DE9458F4-A2FA-4B4D-A1B1-5DAEB3E12B1F}" type="datetimeFigureOut">
              <a:rPr lang="en-US" smtClean="0"/>
              <a:t>11/4/2019</a:t>
            </a:fld>
            <a:endParaRPr lang="en-US"/>
          </a:p>
        </p:txBody>
      </p:sp>
      <p:sp>
        <p:nvSpPr>
          <p:cNvPr id="5" name="Footer Placeholder 4"/>
          <p:cNvSpPr>
            <a:spLocks noGrp="1"/>
          </p:cNvSpPr>
          <p:nvPr>
            <p:ph type="ftr" sz="quarter" idx="11"/>
          </p:nvPr>
        </p:nvSpPr>
        <p:spPr>
          <a:xfrm>
            <a:off x="2692397" y="5037663"/>
            <a:ext cx="5214635" cy="279400"/>
          </a:xfrm>
        </p:spPr>
        <p:txBody>
          <a:bodyPr/>
          <a:lstStyle/>
          <a:p>
            <a:endParaRPr lang="en-US"/>
          </a:p>
        </p:txBody>
      </p:sp>
      <p:sp>
        <p:nvSpPr>
          <p:cNvPr id="6" name="Slide Number Placeholder 5"/>
          <p:cNvSpPr>
            <a:spLocks noGrp="1"/>
          </p:cNvSpPr>
          <p:nvPr>
            <p:ph type="sldNum" sz="quarter" idx="12"/>
          </p:nvPr>
        </p:nvSpPr>
        <p:spPr>
          <a:xfrm>
            <a:off x="8956900" y="5037663"/>
            <a:ext cx="551167" cy="279400"/>
          </a:xfrm>
        </p:spPr>
        <p:txBody>
          <a:bodyPr/>
          <a:lstStyle/>
          <a:p>
            <a:fld id="{EF393F84-83C8-499C-8E5D-ED4D26464CFD}" type="slidenum">
              <a:rPr lang="en-US" smtClean="0"/>
              <a:t>‹#›</a:t>
            </a:fld>
            <a:endParaRPr lang="en-US"/>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839270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E9458F4-A2FA-4B4D-A1B1-5DAEB3E12B1F}" type="datetimeFigureOut">
              <a:rPr lang="en-US" smtClean="0"/>
              <a:t>11/4/2019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393F84-83C8-499C-8E5D-ED4D26464CFD}" type="slidenum">
              <a:rPr lang="en-US" smtClean="0"/>
              <a:t>‹#›</a:t>
            </a:fld>
            <a:endParaRPr lang="en-US"/>
          </a:p>
        </p:txBody>
      </p:sp>
    </p:spTree>
    <p:extLst>
      <p:ext uri="{BB962C8B-B14F-4D97-AF65-F5344CB8AC3E}">
        <p14:creationId xmlns:p14="http://schemas.microsoft.com/office/powerpoint/2010/main" val="1076695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E9458F4-A2FA-4B4D-A1B1-5DAEB3E12B1F}" type="datetimeFigureOut">
              <a:rPr lang="en-US" smtClean="0"/>
              <a:t>11/4/2019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393F84-83C8-499C-8E5D-ED4D26464CFD}" type="slidenum">
              <a:rPr lang="en-US" smtClean="0"/>
              <a:t>‹#›</a:t>
            </a:fld>
            <a:endParaRPr lang="en-US"/>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720932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DE9458F4-A2FA-4B4D-A1B1-5DAEB3E12B1F}" type="datetimeFigureOut">
              <a:rPr lang="en-US" smtClean="0"/>
              <a:t>11/4/2019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F393F84-83C8-499C-8E5D-ED4D26464CFD}" type="slidenum">
              <a:rPr lang="en-US" smtClean="0"/>
              <a:t>‹#›</a:t>
            </a:fld>
            <a:endParaRPr lang="en-US"/>
          </a:p>
        </p:txBody>
      </p:sp>
    </p:spTree>
    <p:extLst>
      <p:ext uri="{BB962C8B-B14F-4D97-AF65-F5344CB8AC3E}">
        <p14:creationId xmlns:p14="http://schemas.microsoft.com/office/powerpoint/2010/main" val="4099089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DE9458F4-A2FA-4B4D-A1B1-5DAEB3E12B1F}" type="datetimeFigureOut">
              <a:rPr lang="en-US" smtClean="0"/>
              <a:t>11/4/2019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F393F84-83C8-499C-8E5D-ED4D26464CFD}" type="slidenum">
              <a:rPr lang="en-US" smtClean="0"/>
              <a:t>‹#›</a:t>
            </a:fld>
            <a:endParaRPr lang="en-US"/>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778304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DE9458F4-A2FA-4B4D-A1B1-5DAEB3E12B1F}" type="datetimeFigureOut">
              <a:rPr lang="en-US" smtClean="0"/>
              <a:t>11/4/2019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F393F84-83C8-499C-8E5D-ED4D26464CFD}"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405509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E9458F4-A2FA-4B4D-A1B1-5DAEB3E12B1F}" type="datetimeFigureOut">
              <a:rPr lang="en-US" smtClean="0"/>
              <a:t>11/4/2019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F393F84-83C8-499C-8E5D-ED4D26464CFD}" type="slidenum">
              <a:rPr lang="en-US" smtClean="0"/>
              <a:t>‹#›</a:t>
            </a:fld>
            <a:endParaRPr lang="en-US"/>
          </a:p>
        </p:txBody>
      </p:sp>
    </p:spTree>
    <p:extLst>
      <p:ext uri="{BB962C8B-B14F-4D97-AF65-F5344CB8AC3E}">
        <p14:creationId xmlns:p14="http://schemas.microsoft.com/office/powerpoint/2010/main" val="14052077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E9458F4-A2FA-4B4D-A1B1-5DAEB3E12B1F}" type="datetimeFigureOut">
              <a:rPr lang="en-US" smtClean="0"/>
              <a:t>11/4/2019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F393F84-83C8-499C-8E5D-ED4D26464CFD}" type="slidenum">
              <a:rPr lang="en-US" smtClean="0"/>
              <a:t>‹#›</a:t>
            </a:fld>
            <a:endParaRPr lang="en-US"/>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071320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smtClean="0"/>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E9458F4-A2FA-4B4D-A1B1-5DAEB3E12B1F}" type="datetimeFigureOut">
              <a:rPr lang="en-US" smtClean="0"/>
              <a:t>11/4/2019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F393F84-83C8-499C-8E5D-ED4D26464CFD}" type="slidenum">
              <a:rPr lang="en-US" smtClean="0"/>
              <a:t>‹#›</a:t>
            </a:fld>
            <a:endParaRPr lang="en-US"/>
          </a:p>
        </p:txBody>
      </p:sp>
    </p:spTree>
    <p:extLst>
      <p:ext uri="{BB962C8B-B14F-4D97-AF65-F5344CB8AC3E}">
        <p14:creationId xmlns:p14="http://schemas.microsoft.com/office/powerpoint/2010/main" val="5107407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E9458F4-A2FA-4B4D-A1B1-5DAEB3E12B1F}" type="datetimeFigureOut">
              <a:rPr lang="en-US" smtClean="0"/>
              <a:t>11/4/2019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F393F84-83C8-499C-8E5D-ED4D26464CFD}" type="slidenum">
              <a:rPr lang="en-US" smtClean="0"/>
              <a:t>‹#›</a:t>
            </a:fld>
            <a:endParaRPr lang="en-US"/>
          </a:p>
        </p:txBody>
      </p:sp>
    </p:spTree>
    <p:extLst>
      <p:ext uri="{BB962C8B-B14F-4D97-AF65-F5344CB8AC3E}">
        <p14:creationId xmlns:p14="http://schemas.microsoft.com/office/powerpoint/2010/main" val="12260809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E9458F4-A2FA-4B4D-A1B1-5DAEB3E12B1F}" type="datetimeFigureOut">
              <a:rPr lang="en-US" smtClean="0"/>
              <a:t>11/4/2019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393F84-83C8-499C-8E5D-ED4D26464CFD}" type="slidenum">
              <a:rPr lang="en-US" smtClean="0"/>
              <a:t>‹#›</a:t>
            </a:fld>
            <a:endParaRPr lang="en-US"/>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7185986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E9458F4-A2FA-4B4D-A1B1-5DAEB3E12B1F}" type="datetimeFigureOut">
              <a:rPr lang="en-US" smtClean="0"/>
              <a:t>11/4/2019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393F84-83C8-499C-8E5D-ED4D26464CFD}" type="slidenum">
              <a:rPr lang="en-US" smtClean="0"/>
              <a:t>‹#›</a:t>
            </a:fld>
            <a:endParaRPr lang="en-US"/>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4934544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E9458F4-A2FA-4B4D-A1B1-5DAEB3E12B1F}" type="datetimeFigureOut">
              <a:rPr lang="en-US" smtClean="0"/>
              <a:t>11/4/2019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393F84-83C8-499C-8E5D-ED4D26464CFD}" type="slidenum">
              <a:rPr lang="en-US" smtClean="0"/>
              <a:t>‹#›</a:t>
            </a:fld>
            <a:endParaRPr lang="en-US"/>
          </a:p>
        </p:txBody>
      </p:sp>
    </p:spTree>
    <p:extLst>
      <p:ext uri="{BB962C8B-B14F-4D97-AF65-F5344CB8AC3E}">
        <p14:creationId xmlns:p14="http://schemas.microsoft.com/office/powerpoint/2010/main" val="206499103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E9458F4-A2FA-4B4D-A1B1-5DAEB3E12B1F}" type="datetimeFigureOut">
              <a:rPr lang="en-US" smtClean="0"/>
              <a:t>11/4/2019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393F84-83C8-499C-8E5D-ED4D26464CFD}" type="slidenum">
              <a:rPr lang="en-US" smtClean="0"/>
              <a:t>‹#›</a:t>
            </a:fld>
            <a:endParaRPr lang="en-US"/>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63154008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E9458F4-A2FA-4B4D-A1B1-5DAEB3E12B1F}" type="datetimeFigureOut">
              <a:rPr lang="en-US" smtClean="0"/>
              <a:t>11/4/2019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393F84-83C8-499C-8E5D-ED4D26464CFD}" type="slidenum">
              <a:rPr lang="en-US" smtClean="0"/>
              <a:t>‹#›</a:t>
            </a:fld>
            <a:endParaRPr lang="en-US"/>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5576997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E9458F4-A2FA-4B4D-A1B1-5DAEB3E12B1F}" type="datetimeFigureOut">
              <a:rPr lang="en-US" smtClean="0"/>
              <a:t>11/4/2019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393F84-83C8-499C-8E5D-ED4D26464CFD}"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78266011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E9458F4-A2FA-4B4D-A1B1-5DAEB3E12B1F}" type="datetimeFigureOut">
              <a:rPr lang="en-US" smtClean="0"/>
              <a:t>11/4/2019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393F84-83C8-499C-8E5D-ED4D26464CFD}" type="slidenum">
              <a:rPr lang="en-US" smtClean="0"/>
              <a:t>‹#›</a:t>
            </a:fld>
            <a:endParaRPr lang="en-US"/>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343376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E9458F4-A2FA-4B4D-A1B1-5DAEB3E12B1F}" type="datetimeFigureOut">
              <a:rPr lang="en-US" smtClean="0"/>
              <a:t>11/4/2019</a:t>
            </a:fld>
            <a:endParaRPr lang="en-US"/>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EF393F84-83C8-499C-8E5D-ED4D26464CFD}" type="slidenum">
              <a:rPr lang="en-US" smtClean="0"/>
              <a:t>‹#›</a:t>
            </a:fld>
            <a:endParaRPr lang="en-US"/>
          </a:p>
        </p:txBody>
      </p:sp>
    </p:spTree>
    <p:extLst>
      <p:ext uri="{BB962C8B-B14F-4D97-AF65-F5344CB8AC3E}">
        <p14:creationId xmlns:p14="http://schemas.microsoft.com/office/powerpoint/2010/main" val="52849564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www.fasb.org/jsp/FASB/Document_C/DocumentPage?cid=1176164076069&amp;acceptedDisclaimer=true"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hyperlink" Target="http://www.bakertilly.com/insights/revenue-recognition-standards-will-have-major-impact-on-financial-statement" TargetMode="External"/><Relationship Id="rId5" Type="http://schemas.openxmlformats.org/officeDocument/2006/relationships/hyperlink" Target="http://www.journalofaccountancy.com/newsletters/2016/mar/revenue-recognition-standard-in-plain-english.html" TargetMode="External"/><Relationship Id="rId4" Type="http://schemas.openxmlformats.org/officeDocument/2006/relationships/hyperlink" Target="http://www.fasb.org/jsp/FASB/Page/BridgePage&amp;cid=1351027207987"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Revenue Recognition Standards</a:t>
            </a:r>
            <a:endParaRPr lang="en-US" dirty="0"/>
          </a:p>
        </p:txBody>
      </p:sp>
      <p:sp>
        <p:nvSpPr>
          <p:cNvPr id="3" name="Subtitle 2"/>
          <p:cNvSpPr>
            <a:spLocks noGrp="1"/>
          </p:cNvSpPr>
          <p:nvPr>
            <p:ph type="subTitle" idx="1"/>
          </p:nvPr>
        </p:nvSpPr>
        <p:spPr/>
        <p:txBody>
          <a:bodyPr/>
          <a:lstStyle/>
          <a:p>
            <a:r>
              <a:rPr lang="en-US" dirty="0" smtClean="0"/>
              <a:t>Impact of the Revenue Recognition Standards on Financial Reporting</a:t>
            </a:r>
            <a:endParaRPr lang="en-US" dirty="0"/>
          </a:p>
        </p:txBody>
      </p:sp>
    </p:spTree>
    <p:extLst>
      <p:ext uri="{BB962C8B-B14F-4D97-AF65-F5344CB8AC3E}">
        <p14:creationId xmlns:p14="http://schemas.microsoft.com/office/powerpoint/2010/main" val="31229728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Table of Contents</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Introduction</a:t>
            </a:r>
          </a:p>
          <a:p>
            <a:r>
              <a:rPr lang="en-US" dirty="0" smtClean="0"/>
              <a:t>Description of Revenue Recognition</a:t>
            </a:r>
          </a:p>
          <a:p>
            <a:r>
              <a:rPr lang="en-US" dirty="0" smtClean="0"/>
              <a:t>New Revenue Recognition Standards</a:t>
            </a:r>
          </a:p>
          <a:p>
            <a:r>
              <a:rPr lang="en-US" dirty="0" smtClean="0"/>
              <a:t>Criteria for Realizing Revenue</a:t>
            </a:r>
          </a:p>
          <a:p>
            <a:r>
              <a:rPr lang="en-US" dirty="0" smtClean="0"/>
              <a:t>Exceptions to Revenue Recognition Standards</a:t>
            </a:r>
          </a:p>
          <a:p>
            <a:r>
              <a:rPr lang="en-US" dirty="0" smtClean="0"/>
              <a:t>Impact of the Revenue Recognition Standards.</a:t>
            </a:r>
          </a:p>
          <a:p>
            <a:r>
              <a:rPr lang="en-US" dirty="0" smtClean="0"/>
              <a:t>Impact of the Revenue Recognition Standards on Financial Reporting</a:t>
            </a:r>
          </a:p>
          <a:p>
            <a:r>
              <a:rPr lang="en-US" dirty="0" smtClean="0"/>
              <a:t>Conclusion</a:t>
            </a:r>
          </a:p>
          <a:p>
            <a:r>
              <a:rPr lang="en-US" dirty="0" smtClean="0"/>
              <a:t>References.</a:t>
            </a:r>
          </a:p>
          <a:p>
            <a:endParaRPr lang="en-US" dirty="0"/>
          </a:p>
        </p:txBody>
      </p:sp>
    </p:spTree>
    <p:extLst>
      <p:ext uri="{BB962C8B-B14F-4D97-AF65-F5344CB8AC3E}">
        <p14:creationId xmlns:p14="http://schemas.microsoft.com/office/powerpoint/2010/main" val="40159744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Revenue recognition refers to the </a:t>
            </a:r>
            <a:r>
              <a:rPr lang="en-US" dirty="0"/>
              <a:t>G</a:t>
            </a:r>
            <a:r>
              <a:rPr lang="en-US" dirty="0" smtClean="0"/>
              <a:t>enerally </a:t>
            </a:r>
            <a:r>
              <a:rPr lang="en-US" dirty="0"/>
              <a:t>A</a:t>
            </a:r>
            <a:r>
              <a:rPr lang="en-US" dirty="0" smtClean="0"/>
              <a:t>ccepted Accounting Principles (GAAP), which classifies the specific conditions of recognizing revenue and determining how to account for it.</a:t>
            </a:r>
          </a:p>
          <a:p>
            <a:r>
              <a:rPr lang="en-US" dirty="0" smtClean="0"/>
              <a:t>The new Revenue Recognition Standards are aimed at standardizing the ways in which different entities recognize revenue. </a:t>
            </a:r>
          </a:p>
          <a:p>
            <a:r>
              <a:rPr lang="en-US" dirty="0" smtClean="0"/>
              <a:t>The impact of the new standards varies depending on an entity. Some may have insignificant changes while others may experience massive changes.</a:t>
            </a:r>
          </a:p>
          <a:p>
            <a:r>
              <a:rPr lang="en-US" dirty="0"/>
              <a:t>The revenue recognition standard, ASC 606, provides a </a:t>
            </a:r>
            <a:r>
              <a:rPr lang="en-US" dirty="0" smtClean="0"/>
              <a:t>constant structure </a:t>
            </a:r>
            <a:r>
              <a:rPr lang="en-US" dirty="0"/>
              <a:t>for recognizing revenue from </a:t>
            </a:r>
            <a:r>
              <a:rPr lang="en-US" dirty="0" smtClean="0"/>
              <a:t>contracts with customers</a:t>
            </a:r>
          </a:p>
          <a:p>
            <a:r>
              <a:rPr lang="en-US" dirty="0"/>
              <a:t>The revenue recognition </a:t>
            </a:r>
            <a:r>
              <a:rPr lang="en-US" dirty="0" smtClean="0"/>
              <a:t>principle </a:t>
            </a:r>
            <a:r>
              <a:rPr lang="en-US" dirty="0"/>
              <a:t>requires that revenue is recognized when the delivery of </a:t>
            </a:r>
            <a:r>
              <a:rPr lang="en-US" dirty="0" smtClean="0"/>
              <a:t>products </a:t>
            </a:r>
            <a:r>
              <a:rPr lang="en-US" dirty="0"/>
              <a:t>or services matches the amount expected by </a:t>
            </a:r>
            <a:r>
              <a:rPr lang="en-US" dirty="0" smtClean="0"/>
              <a:t>a business </a:t>
            </a:r>
            <a:r>
              <a:rPr lang="en-US" dirty="0"/>
              <a:t>in exchange for the goods or services.</a:t>
            </a:r>
          </a:p>
        </p:txBody>
      </p:sp>
    </p:spTree>
    <p:extLst>
      <p:ext uri="{BB962C8B-B14F-4D97-AF65-F5344CB8AC3E}">
        <p14:creationId xmlns:p14="http://schemas.microsoft.com/office/powerpoint/2010/main" val="1213208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New Revenue Recognition Standard</a:t>
            </a:r>
            <a:endParaRPr lang="en-US" dirty="0"/>
          </a:p>
        </p:txBody>
      </p:sp>
      <p:sp>
        <p:nvSpPr>
          <p:cNvPr id="3" name="Content Placeholder 2"/>
          <p:cNvSpPr>
            <a:spLocks noGrp="1"/>
          </p:cNvSpPr>
          <p:nvPr>
            <p:ph idx="1"/>
          </p:nvPr>
        </p:nvSpPr>
        <p:spPr/>
        <p:txBody>
          <a:bodyPr/>
          <a:lstStyle/>
          <a:p>
            <a:r>
              <a:rPr lang="en-US" dirty="0"/>
              <a:t>Identify the contract or contracts with the </a:t>
            </a:r>
            <a:r>
              <a:rPr lang="en-US" dirty="0" smtClean="0"/>
              <a:t>customer</a:t>
            </a:r>
          </a:p>
          <a:p>
            <a:r>
              <a:rPr lang="en-US" dirty="0" smtClean="0"/>
              <a:t>Identify the contractual performance obligations.</a:t>
            </a:r>
          </a:p>
          <a:p>
            <a:r>
              <a:rPr lang="en-US" dirty="0" smtClean="0"/>
              <a:t>Determine the sum of consideration/ transaction price. </a:t>
            </a:r>
          </a:p>
          <a:p>
            <a:r>
              <a:rPr lang="en-US" dirty="0"/>
              <a:t>Allocate the determined </a:t>
            </a:r>
            <a:r>
              <a:rPr lang="en-US" dirty="0" smtClean="0"/>
              <a:t>sum </a:t>
            </a:r>
            <a:r>
              <a:rPr lang="en-US" dirty="0"/>
              <a:t>of consideration/price to the contractual obligations</a:t>
            </a:r>
            <a:r>
              <a:rPr lang="en-US" dirty="0" smtClean="0"/>
              <a:t>.</a:t>
            </a:r>
          </a:p>
          <a:p>
            <a:r>
              <a:rPr lang="en-US" dirty="0"/>
              <a:t>Recognize revenue when a</a:t>
            </a:r>
            <a:r>
              <a:rPr lang="en-US" dirty="0" smtClean="0"/>
              <a:t> </a:t>
            </a:r>
            <a:r>
              <a:rPr lang="en-US" dirty="0"/>
              <a:t>party satisfies the performance obligation.</a:t>
            </a:r>
          </a:p>
        </p:txBody>
      </p:sp>
    </p:spTree>
    <p:extLst>
      <p:ext uri="{BB962C8B-B14F-4D97-AF65-F5344CB8AC3E}">
        <p14:creationId xmlns:p14="http://schemas.microsoft.com/office/powerpoint/2010/main" val="38942176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Criteria for Realizing Revenue</a:t>
            </a:r>
            <a:endParaRPr lang="en-US" dirty="0"/>
          </a:p>
        </p:txBody>
      </p:sp>
      <p:sp>
        <p:nvSpPr>
          <p:cNvPr id="3" name="Content Placeholder 2"/>
          <p:cNvSpPr>
            <a:spLocks noGrp="1"/>
          </p:cNvSpPr>
          <p:nvPr>
            <p:ph idx="1"/>
          </p:nvPr>
        </p:nvSpPr>
        <p:spPr/>
        <p:txBody>
          <a:bodyPr/>
          <a:lstStyle/>
          <a:p>
            <a:pPr marL="0" indent="0">
              <a:buNone/>
            </a:pPr>
            <a:r>
              <a:rPr lang="en-US" dirty="0" smtClean="0"/>
              <a:t>The US Security Exchange Commission SAB 104, states that for revenue to be realized and earned, it must meet the following criteria;</a:t>
            </a:r>
          </a:p>
          <a:p>
            <a:r>
              <a:rPr lang="en-US" dirty="0" smtClean="0"/>
              <a:t>There must be an existence of a  persuasive evidence of an arrangement</a:t>
            </a:r>
          </a:p>
          <a:p>
            <a:r>
              <a:rPr lang="en-US" dirty="0" smtClean="0"/>
              <a:t>Delivery must have occurred or services must have been rendered.</a:t>
            </a:r>
          </a:p>
          <a:p>
            <a:r>
              <a:rPr lang="en-US" dirty="0" smtClean="0"/>
              <a:t>The price of the seller is determinable or fixed.</a:t>
            </a:r>
          </a:p>
          <a:p>
            <a:r>
              <a:rPr lang="en-US" dirty="0" smtClean="0"/>
              <a:t>Collectability must be reasonably assured.  </a:t>
            </a:r>
            <a:endParaRPr lang="en-US" dirty="0"/>
          </a:p>
        </p:txBody>
      </p:sp>
    </p:spTree>
    <p:extLst>
      <p:ext uri="{BB962C8B-B14F-4D97-AF65-F5344CB8AC3E}">
        <p14:creationId xmlns:p14="http://schemas.microsoft.com/office/powerpoint/2010/main" val="2180181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Exceptions for Revenue Recognition Standards</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Revenues not recognized at sale. The rule states that revenue from selling inventory is recognized at the point of sale except when there are buyback agreements and returns.</a:t>
            </a:r>
          </a:p>
          <a:p>
            <a:r>
              <a:rPr lang="en-US" dirty="0" smtClean="0"/>
              <a:t>Revenues are recognized before sale in completion of production basis and long-term contracts. </a:t>
            </a:r>
          </a:p>
          <a:p>
            <a:r>
              <a:rPr lang="en-US" dirty="0" smtClean="0"/>
              <a:t>In the case of completion of production basis, revenues are recognized even if there was no sale. This exception applies to minerals and agricultural products.</a:t>
            </a:r>
          </a:p>
          <a:p>
            <a:r>
              <a:rPr lang="en-US" dirty="0" smtClean="0"/>
              <a:t>The long term contracts involve constructions of buildings, highways and stadiums among others.</a:t>
            </a:r>
          </a:p>
          <a:p>
            <a:endParaRPr lang="en-US" dirty="0" smtClean="0"/>
          </a:p>
        </p:txBody>
      </p:sp>
    </p:spTree>
    <p:extLst>
      <p:ext uri="{BB962C8B-B14F-4D97-AF65-F5344CB8AC3E}">
        <p14:creationId xmlns:p14="http://schemas.microsoft.com/office/powerpoint/2010/main" val="3017050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
            </a:r>
            <a:br>
              <a:rPr lang="en-US" dirty="0"/>
            </a:br>
            <a:r>
              <a:rPr lang="en-US" dirty="0" smtClean="0"/>
              <a:t>Impact of the Revenue Recognition Standards</a:t>
            </a:r>
            <a:endParaRPr lang="en-US" dirty="0"/>
          </a:p>
        </p:txBody>
      </p:sp>
      <p:sp>
        <p:nvSpPr>
          <p:cNvPr id="3" name="Content Placeholder 2"/>
          <p:cNvSpPr>
            <a:spLocks noGrp="1"/>
          </p:cNvSpPr>
          <p:nvPr>
            <p:ph idx="1"/>
          </p:nvPr>
        </p:nvSpPr>
        <p:spPr/>
        <p:txBody>
          <a:bodyPr/>
          <a:lstStyle/>
          <a:p>
            <a:r>
              <a:rPr lang="en-US" dirty="0"/>
              <a:t>The implementation of this standard will require the expertise of more individuals </a:t>
            </a:r>
            <a:r>
              <a:rPr lang="en-US" dirty="0" smtClean="0"/>
              <a:t>or departments than </a:t>
            </a:r>
            <a:r>
              <a:rPr lang="en-US" dirty="0"/>
              <a:t>just the finance and accounting departments. </a:t>
            </a:r>
            <a:endParaRPr lang="en-US" dirty="0" smtClean="0"/>
          </a:p>
          <a:p>
            <a:r>
              <a:rPr lang="en-US" dirty="0" smtClean="0"/>
              <a:t>It impacts financial statements of business and the tax obligations.</a:t>
            </a:r>
          </a:p>
          <a:p>
            <a:r>
              <a:rPr lang="en-US" dirty="0" smtClean="0"/>
              <a:t>Contracts may be changed to be in line with the new standards.</a:t>
            </a:r>
          </a:p>
          <a:p>
            <a:r>
              <a:rPr lang="en-US" dirty="0" smtClean="0"/>
              <a:t>The methods </a:t>
            </a:r>
            <a:r>
              <a:rPr lang="en-US" dirty="0"/>
              <a:t>of when to recognize revenue may change, which may lead to recognizing it earlier or later than </a:t>
            </a:r>
            <a:r>
              <a:rPr lang="en-US" dirty="0" smtClean="0"/>
              <a:t>companies used to.</a:t>
            </a:r>
          </a:p>
          <a:p>
            <a:endParaRPr lang="en-US" dirty="0"/>
          </a:p>
        </p:txBody>
      </p:sp>
    </p:spTree>
    <p:extLst>
      <p:ext uri="{BB962C8B-B14F-4D97-AF65-F5344CB8AC3E}">
        <p14:creationId xmlns:p14="http://schemas.microsoft.com/office/powerpoint/2010/main" val="27037086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Impacts of the Revenue Recognition Standards on the Financial Statements</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The revenue recognition principle, which is an accrual accounting feature requires that revenues must be recognized on the income statement in the period when they are realized and not when they are earned.</a:t>
            </a:r>
          </a:p>
          <a:p>
            <a:r>
              <a:rPr lang="en-US" dirty="0" smtClean="0"/>
              <a:t>The standards when adhered to, ensure that a company’s books, which include financial statements show the profits and losses like in real time. </a:t>
            </a:r>
          </a:p>
          <a:p>
            <a:r>
              <a:rPr lang="en-US" dirty="0" smtClean="0"/>
              <a:t>Through leveraging the recognition of revenue, a business maintains a steady balance of inflows and outflows.</a:t>
            </a:r>
          </a:p>
          <a:p>
            <a:r>
              <a:rPr lang="en-US" dirty="0" smtClean="0"/>
              <a:t>The standards have also ensured that the cause-and-effect relationship of expenses and revenue is clear.</a:t>
            </a:r>
            <a:endParaRPr lang="en-US" dirty="0"/>
          </a:p>
        </p:txBody>
      </p:sp>
    </p:spTree>
    <p:extLst>
      <p:ext uri="{BB962C8B-B14F-4D97-AF65-F5344CB8AC3E}">
        <p14:creationId xmlns:p14="http://schemas.microsoft.com/office/powerpoint/2010/main" val="25224633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a:t>
            </a:r>
            <a:endParaRPr lang="en-US" dirty="0"/>
          </a:p>
        </p:txBody>
      </p:sp>
      <p:sp>
        <p:nvSpPr>
          <p:cNvPr id="3" name="Content Placeholder 2"/>
          <p:cNvSpPr>
            <a:spLocks noGrp="1"/>
          </p:cNvSpPr>
          <p:nvPr>
            <p:ph idx="1"/>
          </p:nvPr>
        </p:nvSpPr>
        <p:spPr/>
        <p:txBody>
          <a:bodyPr/>
          <a:lstStyle/>
          <a:p>
            <a:r>
              <a:rPr lang="en-US" dirty="0"/>
              <a:t>Revenue recognition is a generally accepted accounting principle (GAAP) that stipulates how and when revenue is to be recognized</a:t>
            </a:r>
            <a:r>
              <a:rPr lang="en-US" dirty="0" smtClean="0"/>
              <a:t>.</a:t>
            </a:r>
          </a:p>
          <a:p>
            <a:r>
              <a:rPr lang="en-US" dirty="0" smtClean="0"/>
              <a:t>The purpose of these standards is to ensure there are uniform guidelines across all entities when they are recognizing revenue. </a:t>
            </a:r>
          </a:p>
          <a:p>
            <a:r>
              <a:rPr lang="en-US" dirty="0" smtClean="0"/>
              <a:t>The standards have had an impact on businesses in terms of preparation of financial statements, contracts and revenue recognition.</a:t>
            </a:r>
          </a:p>
          <a:p>
            <a:r>
              <a:rPr lang="en-US" dirty="0" smtClean="0"/>
              <a:t>The bottom line is to ensure there is uniformity when recognizing revenue.</a:t>
            </a:r>
          </a:p>
          <a:p>
            <a:endParaRPr lang="en-US" dirty="0"/>
          </a:p>
        </p:txBody>
      </p:sp>
    </p:spTree>
    <p:extLst>
      <p:ext uri="{BB962C8B-B14F-4D97-AF65-F5344CB8AC3E}">
        <p14:creationId xmlns:p14="http://schemas.microsoft.com/office/powerpoint/2010/main" val="8146566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idx="1"/>
          </p:nvPr>
        </p:nvSpPr>
        <p:spPr/>
        <p:txBody>
          <a:bodyPr>
            <a:normAutofit fontScale="70000" lnSpcReduction="20000"/>
          </a:bodyPr>
          <a:lstStyle/>
          <a:p>
            <a:r>
              <a:rPr lang="en-US" dirty="0"/>
              <a:t>“Accounting Standards Update: Revenue from Contracts with Customers (Topic 606),” Financial Accounting Standards Board, May 2014, </a:t>
            </a:r>
            <a:r>
              <a:rPr lang="en-US" dirty="0">
                <a:hlinkClick r:id="rId3"/>
              </a:rPr>
              <a:t>https://</a:t>
            </a:r>
            <a:r>
              <a:rPr lang="en-US" dirty="0" smtClean="0">
                <a:hlinkClick r:id="rId3"/>
              </a:rPr>
              <a:t>www.fasb.org/jsp/FASB/Document_C/DocumentPage?cid=1176164076069&amp;acceptedDisclaimer=true</a:t>
            </a:r>
            <a:endParaRPr lang="en-US" dirty="0" smtClean="0"/>
          </a:p>
          <a:p>
            <a:r>
              <a:rPr lang="en-US" dirty="0"/>
              <a:t>Revenue Recognition: Why Did the FASB Issue a New Standard on Revenue Recognition? (2014) In </a:t>
            </a:r>
            <a:r>
              <a:rPr lang="en-US" i="1" dirty="0"/>
              <a:t>Financial Accounting Standards Board. </a:t>
            </a:r>
            <a:r>
              <a:rPr lang="en-US" dirty="0"/>
              <a:t>Retrieved from </a:t>
            </a:r>
            <a:r>
              <a:rPr lang="en-US" dirty="0">
                <a:hlinkClick r:id="rId4"/>
              </a:rPr>
              <a:t>http://www.fasb.org/jsp/FASB/Page/BridgePage&amp;cid=1351027207987</a:t>
            </a:r>
            <a:endParaRPr lang="en-US" dirty="0"/>
          </a:p>
          <a:p>
            <a:r>
              <a:rPr lang="en-US" dirty="0"/>
              <a:t>The New Revenue Recognition Standard in Plain English Monica Ursick, CPA Retrieved from: </a:t>
            </a:r>
            <a:r>
              <a:rPr lang="en-US" dirty="0">
                <a:hlinkClick r:id="rId5"/>
              </a:rPr>
              <a:t>http://</a:t>
            </a:r>
            <a:r>
              <a:rPr lang="en-US" dirty="0" smtClean="0">
                <a:hlinkClick r:id="rId5"/>
              </a:rPr>
              <a:t>www.journalofaccountancy.com/newsletters/2016/mar/revenue-recognition-standard-in-plain-english.html</a:t>
            </a:r>
            <a:endParaRPr lang="en-US" dirty="0" smtClean="0"/>
          </a:p>
          <a:p>
            <a:r>
              <a:rPr lang="en-US" dirty="0"/>
              <a:t>Revenue recognition standards will have major impact on financial statements | Insights. (2018). Bakertilly.com. Retrieved </a:t>
            </a:r>
            <a:r>
              <a:rPr lang="en-US" dirty="0" smtClean="0"/>
              <a:t>4 November </a:t>
            </a:r>
            <a:r>
              <a:rPr lang="en-US" dirty="0"/>
              <a:t>2018, from </a:t>
            </a:r>
            <a:r>
              <a:rPr lang="en-US" dirty="0">
                <a:hlinkClick r:id="rId6"/>
              </a:rPr>
              <a:t>http://</a:t>
            </a:r>
            <a:r>
              <a:rPr lang="en-US" dirty="0" smtClean="0">
                <a:hlinkClick r:id="rId6"/>
              </a:rPr>
              <a:t>www.bakertilly.com/insights/revenue-recognition-standards-will-have-major-impact-on-financial-statement</a:t>
            </a:r>
            <a:endParaRPr lang="en-US" dirty="0" smtClean="0"/>
          </a:p>
          <a:p>
            <a:endParaRPr lang="en-US" dirty="0"/>
          </a:p>
          <a:p>
            <a:endParaRPr lang="en-US" i="1" dirty="0"/>
          </a:p>
          <a:p>
            <a:endParaRPr lang="en-US" dirty="0"/>
          </a:p>
        </p:txBody>
      </p:sp>
    </p:spTree>
    <p:extLst>
      <p:ext uri="{BB962C8B-B14F-4D97-AF65-F5344CB8AC3E}">
        <p14:creationId xmlns:p14="http://schemas.microsoft.com/office/powerpoint/2010/main" val="4091802942"/>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Organic</Template>
  <TotalTime>158</TotalTime>
  <Words>1105</Words>
  <Application>Microsoft Office PowerPoint</Application>
  <PresentationFormat>Widescreen</PresentationFormat>
  <Paragraphs>90</Paragraphs>
  <Slides>10</Slides>
  <Notes>9</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Arial</vt:lpstr>
      <vt:lpstr>Calibri</vt:lpstr>
      <vt:lpstr>Garamond</vt:lpstr>
      <vt:lpstr>Organic</vt:lpstr>
      <vt:lpstr>Revenue Recognition Standards</vt:lpstr>
      <vt:lpstr>Table of Contents</vt:lpstr>
      <vt:lpstr>Introduction</vt:lpstr>
      <vt:lpstr>New Revenue Recognition Standard</vt:lpstr>
      <vt:lpstr>Criteria for Realizing Revenue</vt:lpstr>
      <vt:lpstr>Exceptions for Revenue Recognition Standards</vt:lpstr>
      <vt:lpstr> Impact of the Revenue Recognition Standards</vt:lpstr>
      <vt:lpstr>Impacts of the Revenue Recognition Standards on the Financial Statements</vt:lpstr>
      <vt:lpstr>Conclusion</vt:lpstr>
      <vt:lpstr>References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Revenue Recognition Standards</dc:title>
  <dc:creator>USER</dc:creator>
  <cp:lastModifiedBy>Microsoft</cp:lastModifiedBy>
  <cp:revision>18</cp:revision>
  <dcterms:created xsi:type="dcterms:W3CDTF">2019-11-04T09:51:58Z</dcterms:created>
  <dcterms:modified xsi:type="dcterms:W3CDTF">2019-11-04T20:10:28Z</dcterms:modified>
</cp:coreProperties>
</file>